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8" r:id="rId4"/>
    <p:sldMasterId id="2147483660" r:id="rId5"/>
  </p:sldMasterIdLst>
  <p:notesMasterIdLst>
    <p:notesMasterId r:id="rId36"/>
  </p:notesMasterIdLst>
  <p:handoutMasterIdLst>
    <p:handoutMasterId r:id="rId37"/>
  </p:handoutMasterIdLst>
  <p:sldIdLst>
    <p:sldId id="323" r:id="rId6"/>
    <p:sldId id="325" r:id="rId7"/>
    <p:sldId id="329" r:id="rId8"/>
    <p:sldId id="370" r:id="rId9"/>
    <p:sldId id="371" r:id="rId10"/>
    <p:sldId id="372" r:id="rId11"/>
    <p:sldId id="346" r:id="rId12"/>
    <p:sldId id="347" r:id="rId13"/>
    <p:sldId id="349" r:id="rId14"/>
    <p:sldId id="330" r:id="rId15"/>
    <p:sldId id="350" r:id="rId16"/>
    <p:sldId id="353" r:id="rId17"/>
    <p:sldId id="364" r:id="rId18"/>
    <p:sldId id="369" r:id="rId19"/>
    <p:sldId id="354" r:id="rId20"/>
    <p:sldId id="355" r:id="rId21"/>
    <p:sldId id="359" r:id="rId22"/>
    <p:sldId id="361" r:id="rId23"/>
    <p:sldId id="360" r:id="rId24"/>
    <p:sldId id="367" r:id="rId25"/>
    <p:sldId id="352" r:id="rId26"/>
    <p:sldId id="356" r:id="rId27"/>
    <p:sldId id="351" r:id="rId28"/>
    <p:sldId id="366" r:id="rId29"/>
    <p:sldId id="341" r:id="rId30"/>
    <p:sldId id="357" r:id="rId31"/>
    <p:sldId id="362" r:id="rId32"/>
    <p:sldId id="368" r:id="rId33"/>
    <p:sldId id="343" r:id="rId34"/>
    <p:sldId id="332" r:id="rId35"/>
  </p:sldIdLst>
  <p:sldSz cx="9144000" cy="6858000" type="screen4x3"/>
  <p:notesSz cx="6805613" cy="9944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drew salisbury" initials="as" lastIdx="1" clrIdx="0">
    <p:extLst>
      <p:ext uri="{19B8F6BF-5375-455C-9EA6-DF929625EA0E}">
        <p15:presenceInfo xmlns:p15="http://schemas.microsoft.com/office/powerpoint/2012/main" userId="S-1-5-21-573514034-4036116226-3480628288-214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FFFF"/>
    <a:srgbClr val="E60050"/>
    <a:srgbClr val="FFCC00"/>
    <a:srgbClr val="00584A"/>
    <a:srgbClr val="4B28A0"/>
    <a:srgbClr val="F07D00"/>
    <a:srgbClr val="B4C5BE"/>
    <a:srgbClr val="C8D7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35" autoAdjust="0"/>
    <p:restoredTop sz="94660"/>
  </p:normalViewPr>
  <p:slideViewPr>
    <p:cSldViewPr snapToGrid="0">
      <p:cViewPr varScale="1">
        <p:scale>
          <a:sx n="60" d="100"/>
          <a:sy n="60" d="100"/>
        </p:scale>
        <p:origin x="1448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presProps" Target="presProp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handoutMaster" Target="handoutMasters/handoutMaster1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89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4939" y="0"/>
            <a:ext cx="2949099" cy="4989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9468B2-125E-431A-9D6C-C467833FD486}" type="datetimeFigureOut">
              <a:rPr lang="en-GB" smtClean="0"/>
              <a:t>26/03/2022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5170"/>
            <a:ext cx="2949099" cy="4989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4939" y="9445170"/>
            <a:ext cx="2949099" cy="4989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D1FBF5-A8FC-4ABB-8D34-CEEA0F1C22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38426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4450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C39C04-02BD-42DE-9761-E758D9F3DF53}" type="datetimeFigureOut">
              <a:rPr lang="en-GB" smtClean="0"/>
              <a:t>26/03/2022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3013"/>
            <a:ext cx="4475163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1038" y="4786313"/>
            <a:ext cx="5443537" cy="3914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5625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4450" y="9445625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BF0337-4989-4BCD-86AC-4FB09CB38B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2369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BF0337-4989-4BCD-86AC-4FB09CB38B9E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95604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BF0337-4989-4BCD-86AC-4FB09CB38B9E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95943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DE8CB9-4AA0-4E4B-9224-D828591F112F}" type="slidenum">
              <a:rPr lang="en-GB" smtClean="0"/>
              <a:t>‹#›</a:t>
            </a:fld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99EAE1-5419-D041-8B59-00DD6552C2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"/>
            <a:ext cx="9144001" cy="6866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9008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95536" y="1600200"/>
            <a:ext cx="8352928" cy="5041232"/>
          </a:xfrm>
        </p:spPr>
        <p:txBody>
          <a:bodyPr/>
          <a:lstStyle>
            <a:lvl1pPr marL="0" indent="0" eaLnBrk="1" hangingPunct="1">
              <a:buNone/>
              <a:defRPr sz="2800" baseline="0"/>
            </a:lvl1pPr>
            <a:lvl2pPr eaLnBrk="1" hangingPunct="1">
              <a:defRPr sz="2400"/>
            </a:lvl2pPr>
            <a:lvl3pPr eaLnBrk="1" hangingPunct="1">
              <a:defRPr sz="2000"/>
            </a:lvl3pPr>
            <a:lvl4pPr eaLnBrk="1" hangingPunct="1"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eaLnBrk="1" hangingPunct="1"/>
            <a:r>
              <a:rPr lang="en-US" dirty="0">
                <a:latin typeface="Arial" charset="0"/>
                <a:cs typeface="Arial" charset="0"/>
              </a:rPr>
              <a:t>Text </a:t>
            </a:r>
          </a:p>
        </p:txBody>
      </p:sp>
    </p:spTree>
    <p:extLst>
      <p:ext uri="{BB962C8B-B14F-4D97-AF65-F5344CB8AC3E}">
        <p14:creationId xmlns:p14="http://schemas.microsoft.com/office/powerpoint/2010/main" val="27843805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ullet poin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GB" dirty="0"/>
              <a:t>Full page holding images</a:t>
            </a:r>
          </a:p>
        </p:txBody>
      </p:sp>
    </p:spTree>
    <p:extLst>
      <p:ext uri="{BB962C8B-B14F-4D97-AF65-F5344CB8AC3E}">
        <p14:creationId xmlns:p14="http://schemas.microsoft.com/office/powerpoint/2010/main" val="25974541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Title – no bullet points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95536" y="1600200"/>
            <a:ext cx="8352928" cy="5105400"/>
          </a:xfrm>
        </p:spPr>
        <p:txBody>
          <a:bodyPr/>
          <a:lstStyle>
            <a:lvl1pPr marL="0" indent="0" eaLnBrk="1" hangingPunct="1">
              <a:buNone/>
              <a:defRPr sz="2800"/>
            </a:lvl1pPr>
            <a:lvl2pPr eaLnBrk="1" hangingPunct="1">
              <a:defRPr sz="2400"/>
            </a:lvl2pPr>
            <a:lvl3pPr eaLnBrk="1" hangingPunct="1">
              <a:defRPr sz="2000"/>
            </a:lvl3pPr>
            <a:lvl4pPr eaLnBrk="1" hangingPunct="1"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eaLnBrk="1" hangingPunct="1"/>
            <a:r>
              <a:rPr lang="en-US" dirty="0">
                <a:latin typeface="Arial" charset="0"/>
                <a:cs typeface="Arial" charset="0"/>
              </a:rPr>
              <a:t>This slide contains no bullets, the text will align automatically and there will be no indentation</a:t>
            </a:r>
          </a:p>
        </p:txBody>
      </p:sp>
    </p:spTree>
    <p:extLst>
      <p:ext uri="{BB962C8B-B14F-4D97-AF65-F5344CB8AC3E}">
        <p14:creationId xmlns:p14="http://schemas.microsoft.com/office/powerpoint/2010/main" val="32198858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wo columns,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Columns, bullet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200" y="1535113"/>
            <a:ext cx="4040188" cy="639762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57200" y="2174874"/>
            <a:ext cx="4040188" cy="4514683"/>
          </a:xfrm>
        </p:spPr>
        <p:txBody>
          <a:bodyPr/>
          <a:lstStyle>
            <a:lvl1pPr eaLnBrk="1" hangingPunct="1">
              <a:defRPr sz="2400"/>
            </a:lvl1pPr>
            <a:lvl2pPr eaLnBrk="1" hangingPunct="1">
              <a:defRPr sz="2000"/>
            </a:lvl2pPr>
            <a:lvl3pPr eaLnBrk="1" hangingPunct="1">
              <a:defRPr sz="1800"/>
            </a:lvl3pPr>
            <a:lvl4pPr eaLnBrk="1" hangingPunct="1"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eaLnBrk="1" hangingPunct="1"/>
            <a:r>
              <a:rPr lang="en-US" dirty="0">
                <a:latin typeface="Arial" charset="0"/>
                <a:cs typeface="Arial" charset="0"/>
              </a:rPr>
              <a:t>This is bulleted text to go to the next level press the tab key and level 2 bullet will show</a:t>
            </a:r>
          </a:p>
          <a:p>
            <a:pPr lvl="1" eaLnBrk="1" hangingPunct="1"/>
            <a:r>
              <a:rPr lang="en-US" dirty="0">
                <a:latin typeface="Arial" charset="0"/>
                <a:cs typeface="Arial" charset="0"/>
              </a:rPr>
              <a:t>Like so you can keep indenting to show the other levels</a:t>
            </a:r>
          </a:p>
          <a:p>
            <a:pPr lvl="2" eaLnBrk="1" hangingPunct="1"/>
            <a:r>
              <a:rPr lang="en-US" dirty="0">
                <a:latin typeface="Arial" charset="0"/>
                <a:cs typeface="Arial" charset="0"/>
              </a:rPr>
              <a:t>This is level 3bullet</a:t>
            </a:r>
          </a:p>
          <a:p>
            <a:pPr lvl="3" eaLnBrk="1" hangingPunct="1"/>
            <a:r>
              <a:rPr lang="en-US" dirty="0">
                <a:latin typeface="Arial" charset="0"/>
                <a:cs typeface="Arial" charset="0"/>
              </a:rPr>
              <a:t>This is level 4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5" y="1535113"/>
            <a:ext cx="4041775" cy="639762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645025" y="2174875"/>
            <a:ext cx="4041775" cy="4514682"/>
          </a:xfrm>
        </p:spPr>
        <p:txBody>
          <a:bodyPr/>
          <a:lstStyle>
            <a:lvl1pPr eaLnBrk="1" hangingPunct="1">
              <a:defRPr sz="2400"/>
            </a:lvl1pPr>
            <a:lvl2pPr eaLnBrk="1" hangingPunct="1">
              <a:defRPr sz="2000"/>
            </a:lvl2pPr>
            <a:lvl3pPr eaLnBrk="1" hangingPunct="1">
              <a:defRPr sz="1800"/>
            </a:lvl3pPr>
            <a:lvl4pPr eaLnBrk="1" hangingPunct="1"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eaLnBrk="1" hangingPunct="1"/>
            <a:r>
              <a:rPr lang="en-US" dirty="0">
                <a:latin typeface="Arial" charset="0"/>
                <a:cs typeface="Arial" charset="0"/>
              </a:rPr>
              <a:t>This is bulleted text to go to the next level press the tab key and level 2 bullet will show</a:t>
            </a:r>
          </a:p>
          <a:p>
            <a:pPr lvl="1" eaLnBrk="1" hangingPunct="1"/>
            <a:r>
              <a:rPr lang="en-US" dirty="0">
                <a:latin typeface="Arial" charset="0"/>
                <a:cs typeface="Arial" charset="0"/>
              </a:rPr>
              <a:t>Like so you can keep indenting to show the other levels</a:t>
            </a:r>
          </a:p>
          <a:p>
            <a:pPr lvl="2" eaLnBrk="1" hangingPunct="1"/>
            <a:r>
              <a:rPr lang="en-US" dirty="0">
                <a:latin typeface="Arial" charset="0"/>
                <a:cs typeface="Arial" charset="0"/>
              </a:rPr>
              <a:t>This is level 3bullet</a:t>
            </a:r>
          </a:p>
          <a:p>
            <a:pPr lvl="3" eaLnBrk="1" hangingPunct="1"/>
            <a:r>
              <a:rPr lang="en-US" dirty="0">
                <a:latin typeface="Arial" charset="0"/>
                <a:cs typeface="Arial" charset="0"/>
              </a:rPr>
              <a:t>This is level 4</a:t>
            </a:r>
          </a:p>
        </p:txBody>
      </p:sp>
    </p:spTree>
    <p:extLst>
      <p:ext uri="{BB962C8B-B14F-4D97-AF65-F5344CB8AC3E}">
        <p14:creationId xmlns:p14="http://schemas.microsoft.com/office/powerpoint/2010/main" val="10767122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Columns, no bullets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200" y="1535113"/>
            <a:ext cx="4040188" cy="639762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57200" y="2174875"/>
            <a:ext cx="4040188" cy="4450514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 dirty="0">
                <a:latin typeface="Arial" charset="0"/>
                <a:cs typeface="Arial" charset="0"/>
              </a:rPr>
              <a:t>These are two columns with no bullets. Text will automatically align with no indentation</a:t>
            </a:r>
          </a:p>
          <a:p>
            <a:pPr lvl="0"/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5" y="1535113"/>
            <a:ext cx="4041775" cy="639762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645025" y="2174875"/>
            <a:ext cx="4041775" cy="4450514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 dirty="0">
                <a:latin typeface="Arial" charset="0"/>
                <a:cs typeface="Arial" charset="0"/>
              </a:rPr>
              <a:t>These are two columns with no bullets. Text will automatically align with no indentation</a:t>
            </a:r>
          </a:p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398930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Table Slide</a:t>
            </a:r>
            <a:endParaRPr lang="en-GB" dirty="0"/>
          </a:p>
        </p:txBody>
      </p:sp>
      <p:sp>
        <p:nvSpPr>
          <p:cNvPr id="7" name="Table Placeholder 6"/>
          <p:cNvSpPr>
            <a:spLocks noGrp="1"/>
          </p:cNvSpPr>
          <p:nvPr>
            <p:ph type="tbl" sz="quarter" idx="13"/>
          </p:nvPr>
        </p:nvSpPr>
        <p:spPr>
          <a:xfrm>
            <a:off x="395536" y="1556792"/>
            <a:ext cx="8208912" cy="5036513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40625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>
                <a:latin typeface="Arial" charset="0"/>
                <a:cs typeface="Arial" charset="0"/>
              </a:rPr>
              <a:t>Chart Slide</a:t>
            </a:r>
            <a:endParaRPr lang="en-GB" dirty="0"/>
          </a:p>
        </p:txBody>
      </p:sp>
      <p:sp>
        <p:nvSpPr>
          <p:cNvPr id="6" name="Chart Placeholder 5"/>
          <p:cNvSpPr>
            <a:spLocks noGrp="1"/>
          </p:cNvSpPr>
          <p:nvPr>
            <p:ph type="chart" sz="quarter" idx="13"/>
          </p:nvPr>
        </p:nvSpPr>
        <p:spPr>
          <a:xfrm>
            <a:off x="395536" y="1484313"/>
            <a:ext cx="8353177" cy="5092950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95851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>
                <a:latin typeface="Arial" charset="0"/>
                <a:cs typeface="Arial" charset="0"/>
              </a:rPr>
              <a:t>Video Slide</a:t>
            </a:r>
            <a:endParaRPr lang="en-GB" dirty="0"/>
          </a:p>
        </p:txBody>
      </p:sp>
      <p:sp>
        <p:nvSpPr>
          <p:cNvPr id="7" name="Media Placeholder 6"/>
          <p:cNvSpPr>
            <a:spLocks noGrp="1"/>
          </p:cNvSpPr>
          <p:nvPr>
            <p:ph type="media" sz="quarter" idx="13"/>
          </p:nvPr>
        </p:nvSpPr>
        <p:spPr>
          <a:xfrm>
            <a:off x="395536" y="1341438"/>
            <a:ext cx="8280152" cy="4967287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53940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latin typeface="Arial" charset="0"/>
                <a:cs typeface="Arial" charset="0"/>
              </a:rPr>
              <a:t>Clear slide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2333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89344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3732" y="84668"/>
            <a:ext cx="6161618" cy="1270000"/>
          </a:xfrm>
          <a:prstGeom prst="rect">
            <a:avLst/>
          </a:prstGeom>
        </p:spPr>
        <p:txBody>
          <a:bodyPr anchor="ctr"/>
          <a:lstStyle>
            <a:lvl1pPr>
              <a:defRPr sz="3600">
                <a:solidFill>
                  <a:srgbClr val="00584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2DE8CB9-4AA0-4E4B-9224-D828591F112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8701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DE8CB9-4AA0-4E4B-9224-D828591F112F}" type="slidenum">
              <a:rPr lang="en-GB" smtClean="0"/>
              <a:t>‹#›</a:t>
            </a:fld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99EAE1-5419-D041-8B59-00DD6552C2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"/>
            <a:ext cx="9144001" cy="6866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5391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E8CB9-4AA0-4E4B-9224-D828591F112F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353732" y="84668"/>
            <a:ext cx="6161618" cy="1270000"/>
          </a:xfrm>
          <a:prstGeom prst="rect">
            <a:avLst/>
          </a:prstGeom>
        </p:spPr>
        <p:txBody>
          <a:bodyPr anchor="ctr"/>
          <a:lstStyle>
            <a:lvl1pPr>
              <a:defRPr sz="3600">
                <a:solidFill>
                  <a:srgbClr val="00584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395290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5847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5847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E8CB9-4AA0-4E4B-9224-D828591F112F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353732" y="84668"/>
            <a:ext cx="6161618" cy="1270000"/>
          </a:xfrm>
          <a:prstGeom prst="rect">
            <a:avLst/>
          </a:prstGeom>
        </p:spPr>
        <p:txBody>
          <a:bodyPr anchor="ctr"/>
          <a:lstStyle>
            <a:lvl1pPr>
              <a:defRPr sz="3600">
                <a:solidFill>
                  <a:srgbClr val="00584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804617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E8CB9-4AA0-4E4B-9224-D828591F112F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353732" y="84668"/>
            <a:ext cx="6161618" cy="1270000"/>
          </a:xfrm>
          <a:prstGeom prst="rect">
            <a:avLst/>
          </a:prstGeom>
        </p:spPr>
        <p:txBody>
          <a:bodyPr anchor="ctr"/>
          <a:lstStyle>
            <a:lvl1pPr>
              <a:defRPr sz="3600">
                <a:solidFill>
                  <a:srgbClr val="00584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594629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-4936" y="0"/>
            <a:ext cx="9148936" cy="693812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9627" y="2982703"/>
            <a:ext cx="8208191" cy="1179618"/>
          </a:xfrm>
          <a:prstGeom prst="rect">
            <a:avLst/>
          </a:prstGeom>
        </p:spPr>
        <p:txBody>
          <a:bodyPr anchor="b"/>
          <a:lstStyle>
            <a:lvl1pPr algn="l">
              <a:defRPr sz="6000" u="none">
                <a:solidFill>
                  <a:srgbClr val="005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9627" y="4290149"/>
            <a:ext cx="6858000" cy="470386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005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-4936" y="0"/>
            <a:ext cx="9148936" cy="6938128"/>
          </a:xfrm>
          <a:prstGeom prst="rect">
            <a:avLst/>
          </a:prstGeom>
          <a:solidFill>
            <a:srgbClr val="C8D7AA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30" y="412439"/>
            <a:ext cx="2794928" cy="145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337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6896" y="5464852"/>
            <a:ext cx="9144000" cy="1412776"/>
          </a:xfrm>
          <a:prstGeom prst="rect">
            <a:avLst/>
          </a:prstGeom>
          <a:solidFill>
            <a:srgbClr val="C0D4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292896" y="5512137"/>
            <a:ext cx="6851104" cy="67373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5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Picture Title Slide </a:t>
            </a:r>
            <a:endParaRPr lang="en-GB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1960" y="0"/>
            <a:ext cx="9148936" cy="546485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2292896" y="6239844"/>
            <a:ext cx="6858000" cy="470386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005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383" y="5696208"/>
            <a:ext cx="1876486" cy="979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9847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4406" y="5526773"/>
            <a:ext cx="9148406" cy="1412776"/>
          </a:xfrm>
          <a:prstGeom prst="rect">
            <a:avLst/>
          </a:prstGeom>
          <a:solidFill>
            <a:srgbClr val="F582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2292896" y="5512137"/>
            <a:ext cx="6851104" cy="67373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Picture Title Slide </a:t>
            </a:r>
            <a:endParaRPr lang="en-GB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2292896" y="6239844"/>
            <a:ext cx="6858000" cy="470386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1960" y="0"/>
            <a:ext cx="9148936" cy="546485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234" y="5644488"/>
            <a:ext cx="1995916" cy="1041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602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36512" y="5464852"/>
            <a:ext cx="9184918" cy="1412776"/>
          </a:xfrm>
          <a:prstGeom prst="rect">
            <a:avLst/>
          </a:prstGeom>
          <a:solidFill>
            <a:srgbClr val="4632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2292896" y="5512137"/>
            <a:ext cx="6851104" cy="67373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Picture Title Slide </a:t>
            </a:r>
            <a:endParaRPr lang="en-GB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2292896" y="6239844"/>
            <a:ext cx="6858000" cy="470386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1960" y="0"/>
            <a:ext cx="9148936" cy="546485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234" y="5644488"/>
            <a:ext cx="1995916" cy="1041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9242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18" Type="http://schemas.openxmlformats.org/officeDocument/2006/relationships/image" Target="../media/image4.jpeg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2DE8CB9-4AA0-4E4B-9224-D828591F112F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A55D5F3-71A5-C44A-9547-2BB017536C74}"/>
              </a:ext>
            </a:extLst>
          </p:cNvPr>
          <p:cNvSpPr/>
          <p:nvPr userDrawn="1"/>
        </p:nvSpPr>
        <p:spPr>
          <a:xfrm>
            <a:off x="0" y="-2431"/>
            <a:ext cx="9144000" cy="1457608"/>
          </a:xfrm>
          <a:prstGeom prst="rect">
            <a:avLst/>
          </a:prstGeom>
          <a:solidFill>
            <a:srgbClr val="70BC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8706"/>
            <a:ext cx="2290354" cy="1195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069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0584A"/>
                </a:solidFill>
              </a:defRPr>
            </a:lvl1pPr>
          </a:lstStyle>
          <a:p>
            <a:fld id="{A7DB445E-475A-4D38-B1CE-8BBAD286BC63}" type="datetimeFigureOut">
              <a:rPr lang="en-GB" smtClean="0"/>
              <a:pPr/>
              <a:t>26/03/2022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0584A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584A"/>
                </a:solidFill>
              </a:defRPr>
            </a:lvl1pPr>
          </a:lstStyle>
          <a:p>
            <a:fld id="{1C129F78-0A23-4B3A-A02C-7EED3A05878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1907704" y="335371"/>
            <a:ext cx="6851104" cy="8066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Title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708" y="351699"/>
            <a:ext cx="1294479" cy="72368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418" y="290939"/>
            <a:ext cx="1629286" cy="851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099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72" r:id="rId3"/>
    <p:sldLayoutId id="2147483673" r:id="rId4"/>
    <p:sldLayoutId id="2147483675" r:id="rId5"/>
    <p:sldLayoutId id="214748368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2" r:id="rId12"/>
    <p:sldLayoutId id="2147483683" r:id="rId13"/>
    <p:sldLayoutId id="2147483684" r:id="rId14"/>
    <p:sldLayoutId id="2147483686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584A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584A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584A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584A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584A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584A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10" Type="http://schemas.openxmlformats.org/officeDocument/2006/relationships/image" Target="../media/image67.jpeg"/><Relationship Id="rId4" Type="http://schemas.openxmlformats.org/officeDocument/2006/relationships/image" Target="../media/image61.jpeg"/><Relationship Id="rId9" Type="http://schemas.openxmlformats.org/officeDocument/2006/relationships/image" Target="../media/image66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5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50995"/>
            <a:ext cx="9144000" cy="690899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EEAD667-D087-3549-95DF-604CDF13D594}"/>
              </a:ext>
            </a:extLst>
          </p:cNvPr>
          <p:cNvSpPr txBox="1"/>
          <p:nvPr/>
        </p:nvSpPr>
        <p:spPr>
          <a:xfrm>
            <a:off x="0" y="293811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Calibri" panose="020F0502020204030204" pitchFamily="34" charset="0"/>
                <a:cs typeface="Calibri" panose="020F0502020204030204" pitchFamily="34" charset="0"/>
              </a:rPr>
              <a:t>Climate change and garden invertebrate fauna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428" y="5030345"/>
            <a:ext cx="1679458" cy="876508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EEAD667-D087-3549-95DF-604CDF13D594}"/>
              </a:ext>
            </a:extLst>
          </p:cNvPr>
          <p:cNvSpPr txBox="1"/>
          <p:nvPr/>
        </p:nvSpPr>
        <p:spPr>
          <a:xfrm>
            <a:off x="271364" y="6229087"/>
            <a:ext cx="54283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en-GB" alt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Andrew Salisbury - Principal Entomologist</a:t>
            </a:r>
          </a:p>
          <a:p>
            <a:pPr>
              <a:buFont typeface="Arial" panose="020B0604020202020204" pitchFamily="34" charset="0"/>
              <a:buNone/>
            </a:pP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2" descr="Image result for twitter transparent 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07915" y="6223627"/>
            <a:ext cx="542643" cy="407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7150558" y="6229087"/>
            <a:ext cx="23664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en-GB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@andrewsalisbur2</a:t>
            </a:r>
          </a:p>
          <a:p>
            <a:pPr>
              <a:buFont typeface="Arial" panose="020B0604020202020204" pitchFamily="34" charset="0"/>
              <a:buNone/>
            </a:pPr>
            <a:r>
              <a:rPr lang="en-GB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</a:p>
        </p:txBody>
      </p:sp>
      <p:pic>
        <p:nvPicPr>
          <p:cNvPr id="1026" name="Picture 2" descr="Press and Media | Royal Meteorological Societ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10962" y="5009229"/>
            <a:ext cx="3028807" cy="918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74622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4721" y="84668"/>
            <a:ext cx="6939278" cy="1270000"/>
          </a:xfrm>
        </p:spPr>
        <p:txBody>
          <a:bodyPr/>
          <a:lstStyle/>
          <a:p>
            <a:r>
              <a:rPr lang="en-GB" sz="3200" dirty="0"/>
              <a:t>Climate Change: What is happening?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68985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3200" dirty="0">
                <a:solidFill>
                  <a:srgbClr val="005847"/>
                </a:solidFill>
                <a:ea typeface="+mj-ea"/>
              </a:rPr>
              <a:t>Dragonflies and Damselflies</a:t>
            </a:r>
          </a:p>
          <a:p>
            <a:pPr marL="0" indent="0">
              <a:buNone/>
            </a:pPr>
            <a:endParaRPr lang="en-GB" sz="3200" dirty="0">
              <a:solidFill>
                <a:srgbClr val="005847"/>
              </a:solidFill>
              <a:ea typeface="+mj-ea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39490" y="2403578"/>
            <a:ext cx="4904509" cy="374541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58822" y="2654707"/>
            <a:ext cx="4146960" cy="34942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584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Dragonflies bucking the trend of declining species in Britain and Ireland?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584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11 new* species to UK since 1995 (now 56)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584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&gt; 40% increased since 1970, 11% have declined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584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Emperor – spread from England and south Wales, Ireland 2000, Scotland 2003 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endParaRPr lang="en-GB" sz="1600" dirty="0">
              <a:solidFill>
                <a:srgbClr val="005847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GB" sz="1600" dirty="0">
                <a:solidFill>
                  <a:srgbClr val="00584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*invasive? </a:t>
            </a:r>
          </a:p>
          <a:p>
            <a:endParaRPr lang="en-GB" sz="1050" dirty="0"/>
          </a:p>
          <a:p>
            <a:endParaRPr lang="en-GB" sz="1050" dirty="0"/>
          </a:p>
        </p:txBody>
      </p:sp>
      <p:sp>
        <p:nvSpPr>
          <p:cNvPr id="8" name="Rectangle 7"/>
          <p:cNvSpPr/>
          <p:nvPr/>
        </p:nvSpPr>
        <p:spPr>
          <a:xfrm>
            <a:off x="655871" y="6199054"/>
            <a:ext cx="555307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rgbClr val="00584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Taylor </a:t>
            </a:r>
            <a:r>
              <a:rPr lang="en-GB" sz="1200" i="1" dirty="0">
                <a:solidFill>
                  <a:srgbClr val="00584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et al. </a:t>
            </a:r>
            <a:r>
              <a:rPr lang="en-GB" sz="1200" dirty="0">
                <a:solidFill>
                  <a:srgbClr val="00584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2021. State of Dragonflies 2021 in Britain and Ireland. BDS 2021</a:t>
            </a:r>
          </a:p>
        </p:txBody>
      </p:sp>
    </p:spTree>
    <p:extLst>
      <p:ext uri="{BB962C8B-B14F-4D97-AF65-F5344CB8AC3E}">
        <p14:creationId xmlns:p14="http://schemas.microsoft.com/office/powerpoint/2010/main" val="38384455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is happening?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2561" y="1633136"/>
            <a:ext cx="7542954" cy="17843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3200" dirty="0">
                <a:solidFill>
                  <a:srgbClr val="005847"/>
                </a:solidFill>
                <a:ea typeface="+mj-ea"/>
              </a:rPr>
              <a:t>Bumblebees</a:t>
            </a:r>
          </a:p>
          <a:p>
            <a:pPr marL="0" indent="0">
              <a:buNone/>
            </a:pPr>
            <a:r>
              <a:rPr lang="en-GB" dirty="0"/>
              <a:t> </a:t>
            </a:r>
            <a:endParaRPr lang="en-GB" sz="3200" dirty="0">
              <a:solidFill>
                <a:srgbClr val="005847"/>
              </a:solidFill>
              <a:ea typeface="+mj-ea"/>
            </a:endParaRP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-138499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rgbClr val="111111"/>
              </a:solidFill>
              <a:effectLst/>
              <a:latin typeface="inheri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01878" y="2556854"/>
            <a:ext cx="2857046" cy="40386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722644" y="2046788"/>
            <a:ext cx="229421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>
                <a:solidFill>
                  <a:srgbClr val="00584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Extended seasons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736288" y="2046788"/>
            <a:ext cx="32630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rgbClr val="00584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New species</a:t>
            </a:r>
          </a:p>
        </p:txBody>
      </p:sp>
      <p:sp>
        <p:nvSpPr>
          <p:cNvPr id="4" name="TextBox 3"/>
          <p:cNvSpPr txBox="1"/>
          <p:nvPr/>
        </p:nvSpPr>
        <p:spPr>
          <a:xfrm rot="18039054">
            <a:off x="4712979" y="4286220"/>
            <a:ext cx="417507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FF0000"/>
                </a:solidFill>
              </a:rPr>
              <a:t>Population sinks or more generations?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5513" t="8461" r="26282" b="6525"/>
          <a:stretch/>
        </p:blipFill>
        <p:spPr>
          <a:xfrm>
            <a:off x="685826" y="2525311"/>
            <a:ext cx="3826285" cy="3795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311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is happening?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4069" y="1569947"/>
            <a:ext cx="7542954" cy="1784350"/>
          </a:xfrm>
        </p:spPr>
        <p:txBody>
          <a:bodyPr>
            <a:normAutofit fontScale="625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GB" sz="4600" dirty="0">
                <a:solidFill>
                  <a:srgbClr val="005847"/>
                </a:solidFill>
                <a:ea typeface="+mj-ea"/>
              </a:rPr>
              <a:t>Bumblebees </a:t>
            </a:r>
          </a:p>
          <a:p>
            <a:r>
              <a:rPr lang="en-GB" sz="3200" dirty="0">
                <a:solidFill>
                  <a:srgbClr val="005847"/>
                </a:solidFill>
                <a:ea typeface="+mj-ea"/>
              </a:rPr>
              <a:t>Moving north </a:t>
            </a:r>
          </a:p>
          <a:p>
            <a:r>
              <a:rPr lang="en-GB" sz="3200" dirty="0">
                <a:solidFill>
                  <a:srgbClr val="005847"/>
                </a:solidFill>
                <a:ea typeface="+mj-ea"/>
              </a:rPr>
              <a:t>Suitable climate areas for ‘occupancy’ declining – temperature and precipitation</a:t>
            </a:r>
          </a:p>
          <a:p>
            <a:r>
              <a:rPr lang="en-GB" sz="3200" dirty="0">
                <a:solidFill>
                  <a:srgbClr val="005847"/>
                </a:solidFill>
                <a:ea typeface="+mj-ea"/>
              </a:rPr>
              <a:t>Plus extreme* events   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51782" y="2838505"/>
            <a:ext cx="2214418" cy="3394948"/>
          </a:xfrm>
          <a:prstGeom prst="rect">
            <a:avLst/>
          </a:prstGeom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-138499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rgbClr val="111111"/>
              </a:solidFill>
              <a:effectLst/>
              <a:latin typeface="inheri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224" y="3368551"/>
            <a:ext cx="6388023" cy="291356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4069" y="6386350"/>
            <a:ext cx="874213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dirty="0" err="1">
                <a:solidFill>
                  <a:srgbClr val="00584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Soroye</a:t>
            </a:r>
            <a:r>
              <a:rPr lang="en-GB" sz="1100" dirty="0">
                <a:solidFill>
                  <a:srgbClr val="00584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GB" sz="1100" i="1" dirty="0">
                <a:solidFill>
                  <a:srgbClr val="00584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et al. </a:t>
            </a:r>
            <a:r>
              <a:rPr lang="en-GB" sz="1100" dirty="0">
                <a:solidFill>
                  <a:srgbClr val="00584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2020 Climate change contributes to widespread declines among bumble bees across continents. </a:t>
            </a:r>
            <a:r>
              <a:rPr lang="en-GB" sz="1100" i="1" dirty="0">
                <a:solidFill>
                  <a:srgbClr val="00584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Science </a:t>
            </a:r>
            <a:r>
              <a:rPr lang="en-GB" sz="1100" dirty="0">
                <a:solidFill>
                  <a:srgbClr val="00584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367:685-688</a:t>
            </a:r>
          </a:p>
        </p:txBody>
      </p:sp>
    </p:spTree>
    <p:extLst>
      <p:ext uri="{BB962C8B-B14F-4D97-AF65-F5344CB8AC3E}">
        <p14:creationId xmlns:p14="http://schemas.microsoft.com/office/powerpoint/2010/main" val="23005638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69481" y="1752513"/>
            <a:ext cx="3839568" cy="495591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52553" y="1864812"/>
            <a:ext cx="5411839" cy="4508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is happening?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90399"/>
            <a:ext cx="7010400" cy="6027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dirty="0">
                <a:solidFill>
                  <a:srgbClr val="005847"/>
                </a:solidFill>
                <a:ea typeface="+mj-ea"/>
              </a:rPr>
              <a:t>*Extreme events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-138499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rgbClr val="111111"/>
              </a:solidFill>
              <a:effectLst/>
              <a:latin typeface="inherit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936"/>
          <a:stretch/>
        </p:blipFill>
        <p:spPr>
          <a:xfrm>
            <a:off x="6432005" y="2525311"/>
            <a:ext cx="1032387" cy="4953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85871" y="1791779"/>
            <a:ext cx="6604000" cy="4468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196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is happening?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90399"/>
            <a:ext cx="7010400" cy="6027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dirty="0">
                <a:solidFill>
                  <a:srgbClr val="005847"/>
                </a:solidFill>
                <a:ea typeface="+mj-ea"/>
              </a:rPr>
              <a:t>*Extreme events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-138499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rgbClr val="111111"/>
              </a:solidFill>
              <a:effectLst/>
              <a:latin typeface="inheri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43990" y="2076235"/>
            <a:ext cx="6424865" cy="360816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052553" y="5684402"/>
            <a:ext cx="477012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dirty="0"/>
              <a:t>https://www.metoffice.gov.uk/weather/climate/limate-and-extreme-weather</a:t>
            </a:r>
          </a:p>
        </p:txBody>
      </p:sp>
    </p:spTree>
    <p:extLst>
      <p:ext uri="{BB962C8B-B14F-4D97-AF65-F5344CB8AC3E}">
        <p14:creationId xmlns:p14="http://schemas.microsoft.com/office/powerpoint/2010/main" val="3821817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949" t="6410" r="20641" b="16325"/>
          <a:stretch/>
        </p:blipFill>
        <p:spPr>
          <a:xfrm>
            <a:off x="2084634" y="2227385"/>
            <a:ext cx="5548985" cy="42752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is happening?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652" y="1762356"/>
            <a:ext cx="7542954" cy="1784350"/>
          </a:xfrm>
        </p:spPr>
        <p:txBody>
          <a:bodyPr>
            <a:normAutofit/>
          </a:bodyPr>
          <a:lstStyle/>
          <a:p>
            <a:pPr marL="0" indent="0">
              <a:lnSpc>
                <a:spcPct val="70000"/>
              </a:lnSpc>
              <a:buNone/>
            </a:pPr>
            <a:r>
              <a:rPr lang="en-GB" sz="2200" dirty="0">
                <a:solidFill>
                  <a:srgbClr val="005847"/>
                </a:solidFill>
                <a:ea typeface="+mj-ea"/>
              </a:rPr>
              <a:t>Bumblebees –the future? </a:t>
            </a:r>
          </a:p>
          <a:p>
            <a:pPr marL="0" indent="0">
              <a:buNone/>
            </a:pPr>
            <a:r>
              <a:rPr lang="en-GB" dirty="0"/>
              <a:t> 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-138499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rgbClr val="111111"/>
              </a:solidFill>
              <a:effectLst/>
              <a:latin typeface="inherit"/>
            </a:endParaRPr>
          </a:p>
        </p:txBody>
      </p:sp>
      <p:sp>
        <p:nvSpPr>
          <p:cNvPr id="4" name="TextBox 3"/>
          <p:cNvSpPr txBox="1"/>
          <p:nvPr/>
        </p:nvSpPr>
        <p:spPr>
          <a:xfrm rot="18412656">
            <a:off x="1903002" y="4147388"/>
            <a:ext cx="349301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Restricted to Northern Scotland ? </a:t>
            </a:r>
          </a:p>
        </p:txBody>
      </p:sp>
    </p:spTree>
    <p:extLst>
      <p:ext uri="{BB962C8B-B14F-4D97-AF65-F5344CB8AC3E}">
        <p14:creationId xmlns:p14="http://schemas.microsoft.com/office/powerpoint/2010/main" val="2813064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is happening?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50" y="1568450"/>
            <a:ext cx="78867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dirty="0">
                <a:solidFill>
                  <a:srgbClr val="005847"/>
                </a:solidFill>
              </a:rPr>
              <a:t>Butterflies – </a:t>
            </a:r>
            <a:r>
              <a:rPr lang="en-GB" sz="1800" dirty="0">
                <a:solidFill>
                  <a:srgbClr val="005847"/>
                </a:solidFill>
              </a:rPr>
              <a:t>emerging earlier</a:t>
            </a:r>
          </a:p>
          <a:p>
            <a:pPr marL="0" indent="0">
              <a:buNone/>
            </a:pPr>
            <a:r>
              <a:rPr lang="en-GB" sz="1800" dirty="0">
                <a:solidFill>
                  <a:srgbClr val="005847"/>
                </a:solidFill>
              </a:rPr>
              <a:t>More generations = moving northwards faster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76892" y="2390340"/>
            <a:ext cx="5612465" cy="381959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8749" y="6437447"/>
            <a:ext cx="904875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dirty="0">
                <a:solidFill>
                  <a:srgbClr val="00584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Macgregor, </a:t>
            </a:r>
            <a:r>
              <a:rPr lang="en-GB" sz="1100" i="1" dirty="0">
                <a:solidFill>
                  <a:srgbClr val="00584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et al.</a:t>
            </a:r>
            <a:r>
              <a:rPr lang="en-GB" sz="1100" dirty="0">
                <a:solidFill>
                  <a:srgbClr val="00584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 2019 Climate-induced phenology shifts linked to range expansions in species with multiple reproductive cycles per year. Nat </a:t>
            </a:r>
            <a:r>
              <a:rPr lang="en-GB" sz="1100" dirty="0" err="1">
                <a:solidFill>
                  <a:srgbClr val="00584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Commun</a:t>
            </a:r>
            <a:r>
              <a:rPr lang="en-GB" sz="1100" dirty="0">
                <a:solidFill>
                  <a:srgbClr val="00584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 10, 4455.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62635" y="3503642"/>
            <a:ext cx="17909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/>
              <a:t>Silver studied blue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527103" y="3482509"/>
            <a:ext cx="104799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/>
              <a:t>Small blue</a:t>
            </a:r>
          </a:p>
        </p:txBody>
      </p:sp>
    </p:spTree>
    <p:extLst>
      <p:ext uri="{BB962C8B-B14F-4D97-AF65-F5344CB8AC3E}">
        <p14:creationId xmlns:p14="http://schemas.microsoft.com/office/powerpoint/2010/main" val="28097542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is happening?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968" y="1257935"/>
            <a:ext cx="78867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sz="2400" dirty="0">
                <a:solidFill>
                  <a:srgbClr val="005847"/>
                </a:solidFill>
              </a:rPr>
              <a:t>Butterflies</a:t>
            </a:r>
          </a:p>
          <a:p>
            <a:pPr marL="0" indent="0">
              <a:buNone/>
            </a:pPr>
            <a:r>
              <a:rPr lang="en-GB" sz="2000" dirty="0">
                <a:solidFill>
                  <a:srgbClr val="005847"/>
                </a:solidFill>
              </a:rPr>
              <a:t>Generalists (with stable populations) moving north </a:t>
            </a:r>
          </a:p>
          <a:p>
            <a:pPr marL="0" indent="0">
              <a:buNone/>
            </a:pPr>
            <a:endParaRPr lang="en-GB" sz="2400" dirty="0">
              <a:solidFill>
                <a:srgbClr val="005847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311" y="3082661"/>
            <a:ext cx="4105275" cy="30789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37571" y="2810539"/>
            <a:ext cx="2328097" cy="348062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275006" y="6410445"/>
            <a:ext cx="560438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dirty="0">
                <a:solidFill>
                  <a:srgbClr val="00584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https://butterfly-conservation.org/butterflies/peacock</a:t>
            </a:r>
          </a:p>
        </p:txBody>
      </p:sp>
      <p:sp>
        <p:nvSpPr>
          <p:cNvPr id="7" name="Rectangle 6"/>
          <p:cNvSpPr/>
          <p:nvPr/>
        </p:nvSpPr>
        <p:spPr>
          <a:xfrm>
            <a:off x="321001" y="6179613"/>
            <a:ext cx="468182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dirty="0">
                <a:solidFill>
                  <a:srgbClr val="00584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Mair 2014 Abundance changes and habitat availability drive species’ responses to climate change. </a:t>
            </a:r>
            <a:r>
              <a:rPr lang="en-GB" sz="1100" i="1" dirty="0">
                <a:solidFill>
                  <a:srgbClr val="00584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Nature </a:t>
            </a:r>
            <a:r>
              <a:rPr lang="en-GB" sz="1100" i="1" dirty="0" err="1">
                <a:solidFill>
                  <a:srgbClr val="00584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Clim</a:t>
            </a:r>
            <a:r>
              <a:rPr lang="en-GB" sz="1100" i="1" dirty="0">
                <a:solidFill>
                  <a:srgbClr val="00584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Change</a:t>
            </a:r>
            <a:r>
              <a:rPr lang="en-GB" sz="1100" dirty="0">
                <a:solidFill>
                  <a:srgbClr val="00584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 4:127–131. </a:t>
            </a:r>
          </a:p>
        </p:txBody>
      </p:sp>
    </p:spTree>
    <p:extLst>
      <p:ext uri="{BB962C8B-B14F-4D97-AF65-F5344CB8AC3E}">
        <p14:creationId xmlns:p14="http://schemas.microsoft.com/office/powerpoint/2010/main" val="38048681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is happening?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" y="1235075"/>
            <a:ext cx="78867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sz="2400" dirty="0">
                <a:solidFill>
                  <a:srgbClr val="005847"/>
                </a:solidFill>
              </a:rPr>
              <a:t>Butterflies</a:t>
            </a:r>
          </a:p>
          <a:p>
            <a:pPr marL="0" indent="0">
              <a:buNone/>
            </a:pPr>
            <a:r>
              <a:rPr lang="en-GB" sz="2400" dirty="0">
                <a:solidFill>
                  <a:srgbClr val="005847"/>
                </a:solidFill>
              </a:rPr>
              <a:t>Generalists – host range shifts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5099376" y="6207026"/>
            <a:ext cx="326210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dirty="0">
                <a:solidFill>
                  <a:srgbClr val="00584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butterfly-conservation.org/butterflies/comma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90"/>
          <a:stretch/>
        </p:blipFill>
        <p:spPr>
          <a:xfrm>
            <a:off x="558031" y="2885388"/>
            <a:ext cx="3714868" cy="29889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22193" y="2903855"/>
            <a:ext cx="2264564" cy="318663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32851" y="6090489"/>
            <a:ext cx="3940048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dirty="0" err="1">
                <a:solidFill>
                  <a:srgbClr val="00584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Braschler</a:t>
            </a:r>
            <a:r>
              <a:rPr lang="en-GB" sz="1100" dirty="0">
                <a:solidFill>
                  <a:srgbClr val="00584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&amp; Hill 2007. Role of larval host plants in the climate-driven range expansion of the butterfly </a:t>
            </a:r>
            <a:r>
              <a:rPr lang="en-GB" sz="1100" i="1" dirty="0" err="1">
                <a:solidFill>
                  <a:srgbClr val="00584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Polygonia</a:t>
            </a:r>
            <a:r>
              <a:rPr lang="en-GB" sz="1100" i="1" dirty="0">
                <a:solidFill>
                  <a:srgbClr val="00584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c-album. J. Animal Ecology </a:t>
            </a:r>
            <a:r>
              <a:rPr lang="en-GB" sz="1100" dirty="0">
                <a:solidFill>
                  <a:srgbClr val="00584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73: 415-423</a:t>
            </a:r>
          </a:p>
        </p:txBody>
      </p:sp>
    </p:spTree>
    <p:extLst>
      <p:ext uri="{BB962C8B-B14F-4D97-AF65-F5344CB8AC3E}">
        <p14:creationId xmlns:p14="http://schemas.microsoft.com/office/powerpoint/2010/main" val="35202830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is happening?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499" y="1484977"/>
            <a:ext cx="7221416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dirty="0">
                <a:solidFill>
                  <a:srgbClr val="005847"/>
                </a:solidFill>
              </a:rPr>
              <a:t>Butterflies</a:t>
            </a:r>
          </a:p>
          <a:p>
            <a:pPr marL="0" indent="0">
              <a:buNone/>
            </a:pPr>
            <a:r>
              <a:rPr lang="en-GB" sz="2000" dirty="0">
                <a:solidFill>
                  <a:srgbClr val="005847"/>
                </a:solidFill>
              </a:rPr>
              <a:t>Specialists – unable to expand fragmented habitat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758663" y="5973368"/>
            <a:ext cx="616158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dirty="0">
                <a:solidFill>
                  <a:srgbClr val="00584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https://butterfly-conservation.org/butterflies/silver-spotted-skipper</a:t>
            </a:r>
          </a:p>
        </p:txBody>
      </p:sp>
      <p:sp>
        <p:nvSpPr>
          <p:cNvPr id="10" name="Rectangle 9"/>
          <p:cNvSpPr/>
          <p:nvPr/>
        </p:nvSpPr>
        <p:spPr>
          <a:xfrm>
            <a:off x="319976" y="6358221"/>
            <a:ext cx="819537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dirty="0" err="1">
                <a:solidFill>
                  <a:srgbClr val="00584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Mair</a:t>
            </a:r>
            <a:r>
              <a:rPr lang="en-GB" sz="1100" i="1" dirty="0" err="1">
                <a:solidFill>
                  <a:srgbClr val="00584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et</a:t>
            </a:r>
            <a:r>
              <a:rPr lang="en-GB" sz="1100" i="1" dirty="0">
                <a:solidFill>
                  <a:srgbClr val="00584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al.</a:t>
            </a:r>
            <a:r>
              <a:rPr lang="en-GB" sz="1100" dirty="0">
                <a:solidFill>
                  <a:srgbClr val="00584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 2014 Abundance changes and habitat availability drive species’ responses to climate change. Nature </a:t>
            </a:r>
            <a:r>
              <a:rPr lang="en-GB" sz="1100" dirty="0" err="1">
                <a:solidFill>
                  <a:srgbClr val="00584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Clim</a:t>
            </a:r>
            <a:r>
              <a:rPr lang="en-GB" sz="1100" dirty="0">
                <a:solidFill>
                  <a:srgbClr val="00584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Change 4:127–131.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44726" y="2380758"/>
            <a:ext cx="6067189" cy="34693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9388619">
            <a:off x="1455732" y="3696408"/>
            <a:ext cx="41398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0B050"/>
                </a:solidFill>
              </a:rPr>
              <a:t>May need help - translocations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95629" y="2275736"/>
            <a:ext cx="3675896" cy="268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775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42240" y="1526273"/>
            <a:ext cx="7886700" cy="4351338"/>
          </a:xfrm>
        </p:spPr>
        <p:txBody>
          <a:bodyPr/>
          <a:lstStyle/>
          <a:p>
            <a:pPr marL="457200" lvl="1" indent="0">
              <a:spcBef>
                <a:spcPct val="0"/>
              </a:spcBef>
              <a:buNone/>
            </a:pPr>
            <a:r>
              <a:rPr lang="en-GB" sz="3600" dirty="0">
                <a:solidFill>
                  <a:srgbClr val="005847"/>
                </a:solidFill>
                <a:ea typeface="+mj-ea"/>
              </a:rPr>
              <a:t>Invertebrate declines </a:t>
            </a:r>
          </a:p>
          <a:p>
            <a:pPr marL="457200" lvl="1" indent="0">
              <a:spcBef>
                <a:spcPct val="0"/>
              </a:spcBef>
              <a:buNone/>
            </a:pPr>
            <a:endParaRPr lang="en-GB" sz="3600" dirty="0">
              <a:solidFill>
                <a:srgbClr val="005847"/>
              </a:solidFill>
              <a:ea typeface="+mj-ea"/>
            </a:endParaRPr>
          </a:p>
          <a:p>
            <a:pPr marL="457200" lvl="1" indent="0">
              <a:spcBef>
                <a:spcPct val="0"/>
              </a:spcBef>
              <a:buNone/>
            </a:pPr>
            <a:r>
              <a:rPr lang="en-GB" sz="3600" dirty="0">
                <a:solidFill>
                  <a:srgbClr val="005847"/>
                </a:solidFill>
                <a:ea typeface="+mj-ea"/>
              </a:rPr>
              <a:t>Climate change </a:t>
            </a:r>
          </a:p>
          <a:p>
            <a:pPr lvl="1">
              <a:spcBef>
                <a:spcPct val="0"/>
              </a:spcBef>
            </a:pPr>
            <a:r>
              <a:rPr lang="en-GB" sz="2800" dirty="0">
                <a:solidFill>
                  <a:srgbClr val="005847"/>
                </a:solidFill>
                <a:ea typeface="+mj-ea"/>
              </a:rPr>
              <a:t>What is happening?</a:t>
            </a:r>
          </a:p>
          <a:p>
            <a:pPr lvl="1">
              <a:spcBef>
                <a:spcPct val="0"/>
              </a:spcBef>
            </a:pPr>
            <a:r>
              <a:rPr lang="en-GB" sz="2800" dirty="0">
                <a:solidFill>
                  <a:srgbClr val="005847"/>
                </a:solidFill>
                <a:ea typeface="+mj-ea"/>
              </a:rPr>
              <a:t>Climate change?</a:t>
            </a:r>
          </a:p>
          <a:p>
            <a:pPr lvl="1">
              <a:spcBef>
                <a:spcPct val="0"/>
              </a:spcBef>
            </a:pPr>
            <a:r>
              <a:rPr lang="en-GB" sz="2800" dirty="0">
                <a:solidFill>
                  <a:srgbClr val="005847"/>
                </a:solidFill>
                <a:ea typeface="+mj-ea"/>
              </a:rPr>
              <a:t>What might happen</a:t>
            </a:r>
          </a:p>
          <a:p>
            <a:pPr lvl="1">
              <a:spcBef>
                <a:spcPct val="0"/>
              </a:spcBef>
            </a:pPr>
            <a:r>
              <a:rPr lang="en-GB" sz="2800" dirty="0">
                <a:solidFill>
                  <a:srgbClr val="005847"/>
                </a:solidFill>
                <a:ea typeface="+mj-ea"/>
              </a:rPr>
              <a:t>Summary</a:t>
            </a:r>
          </a:p>
          <a:p>
            <a:pPr lvl="1"/>
            <a:endParaRPr lang="en-GB" dirty="0"/>
          </a:p>
          <a:p>
            <a:pPr lvl="1"/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6430" y="2672080"/>
            <a:ext cx="4828845" cy="3205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5862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is happening?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7800" y="1259227"/>
            <a:ext cx="7221416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sz="2400" dirty="0">
                <a:solidFill>
                  <a:srgbClr val="005847"/>
                </a:solidFill>
              </a:rPr>
              <a:t>Moths</a:t>
            </a: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99652" y="2317213"/>
            <a:ext cx="2358464" cy="323668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04975" y="5667231"/>
            <a:ext cx="905674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dirty="0">
                <a:solidFill>
                  <a:srgbClr val="00584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Conrad</a:t>
            </a:r>
            <a:r>
              <a:rPr lang="en-GB" sz="1100" i="1" dirty="0">
                <a:solidFill>
                  <a:srgbClr val="00584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 et al. </a:t>
            </a:r>
            <a:r>
              <a:rPr lang="en-GB" sz="1100" dirty="0">
                <a:solidFill>
                  <a:srgbClr val="00584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2002. Long-term decline in abundance and distribution of the garden tiger moth (</a:t>
            </a:r>
            <a:r>
              <a:rPr lang="en-GB" sz="1100" i="1" dirty="0" err="1">
                <a:solidFill>
                  <a:srgbClr val="00584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Arctia</a:t>
            </a:r>
            <a:r>
              <a:rPr lang="en-GB" sz="1100" i="1" dirty="0">
                <a:solidFill>
                  <a:srgbClr val="00584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GB" sz="1100" i="1" dirty="0" err="1">
                <a:solidFill>
                  <a:srgbClr val="00584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caja</a:t>
            </a:r>
            <a:r>
              <a:rPr lang="en-GB" sz="1100" dirty="0">
                <a:solidFill>
                  <a:srgbClr val="00584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) in Great Britain. </a:t>
            </a:r>
            <a:r>
              <a:rPr lang="en-GB" sz="1100" i="1" dirty="0">
                <a:solidFill>
                  <a:srgbClr val="00584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Biological Conservation.</a:t>
            </a:r>
            <a:r>
              <a:rPr lang="en-GB" sz="1100" dirty="0">
                <a:solidFill>
                  <a:srgbClr val="00584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 106: 329-337.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0552" y="2317214"/>
            <a:ext cx="2055905" cy="303855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0395" y="2317213"/>
            <a:ext cx="3389231" cy="190644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 flipH="1">
            <a:off x="2630395" y="4659086"/>
            <a:ext cx="3712384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GB" dirty="0">
                <a:solidFill>
                  <a:srgbClr val="0058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Warm winters lower caterpillar survival of garden tiger moth</a:t>
            </a:r>
          </a:p>
        </p:txBody>
      </p:sp>
    </p:spTree>
    <p:extLst>
      <p:ext uri="{BB962C8B-B14F-4D97-AF65-F5344CB8AC3E}">
        <p14:creationId xmlns:p14="http://schemas.microsoft.com/office/powerpoint/2010/main" val="6869427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Climate change?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1105" y="1634202"/>
            <a:ext cx="78867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dirty="0">
                <a:solidFill>
                  <a:srgbClr val="005847"/>
                </a:solidFill>
                <a:ea typeface="+mj-ea"/>
              </a:rPr>
              <a:t>Lily beetle </a:t>
            </a:r>
            <a:r>
              <a:rPr lang="en-GB" sz="2200" i="1" dirty="0">
                <a:solidFill>
                  <a:srgbClr val="005847"/>
                </a:solidFill>
                <a:ea typeface="+mj-ea"/>
              </a:rPr>
              <a:t>Lilioceris lilii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1105" y="2198254"/>
            <a:ext cx="2397439" cy="2120812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7" r="397"/>
          <a:stretch>
            <a:fillRect/>
          </a:stretch>
        </p:blipFill>
        <p:spPr bwMode="auto">
          <a:xfrm>
            <a:off x="2797326" y="2198254"/>
            <a:ext cx="2518432" cy="3491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Placeholder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9" r="279"/>
          <a:stretch>
            <a:fillRect/>
          </a:stretch>
        </p:blipFill>
        <p:spPr>
          <a:xfrm>
            <a:off x="5434541" y="2198254"/>
            <a:ext cx="2487702" cy="34483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67632" y="2218574"/>
            <a:ext cx="10668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1990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504237" y="2213894"/>
            <a:ext cx="10668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2019</a:t>
            </a:r>
          </a:p>
        </p:txBody>
      </p:sp>
    </p:spTree>
    <p:extLst>
      <p:ext uri="{BB962C8B-B14F-4D97-AF65-F5344CB8AC3E}">
        <p14:creationId xmlns:p14="http://schemas.microsoft.com/office/powerpoint/2010/main" val="2735451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Climate change?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177" y="1644362"/>
            <a:ext cx="78867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dirty="0">
                <a:solidFill>
                  <a:srgbClr val="005847"/>
                </a:solidFill>
              </a:rPr>
              <a:t>Lily beetle </a:t>
            </a:r>
            <a:r>
              <a:rPr lang="en-GB" sz="2400" i="1" dirty="0" err="1">
                <a:solidFill>
                  <a:srgbClr val="005847"/>
                </a:solidFill>
              </a:rPr>
              <a:t>Lilioceris</a:t>
            </a:r>
            <a:r>
              <a:rPr lang="en-GB" sz="2400" i="1" dirty="0">
                <a:solidFill>
                  <a:srgbClr val="005847"/>
                </a:solidFill>
              </a:rPr>
              <a:t> lilii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1105" y="2198254"/>
            <a:ext cx="2397439" cy="2120812"/>
          </a:xfrm>
          <a:prstGeom prst="rect">
            <a:avLst/>
          </a:prstGeom>
        </p:spPr>
      </p:pic>
      <p:pic>
        <p:nvPicPr>
          <p:cNvPr id="6" name="Picture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9" r="279"/>
          <a:stretch>
            <a:fillRect/>
          </a:stretch>
        </p:blipFill>
        <p:spPr>
          <a:xfrm>
            <a:off x="5434541" y="2198254"/>
            <a:ext cx="2487702" cy="3448300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7" r="397"/>
          <a:stretch>
            <a:fillRect/>
          </a:stretch>
        </p:blipFill>
        <p:spPr bwMode="auto">
          <a:xfrm>
            <a:off x="2921249" y="2198254"/>
            <a:ext cx="2467110" cy="3420197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8" name="TextBox 7"/>
          <p:cNvSpPr txBox="1"/>
          <p:nvPr/>
        </p:nvSpPr>
        <p:spPr>
          <a:xfrm>
            <a:off x="3111058" y="3064152"/>
            <a:ext cx="217373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58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 movements ? </a:t>
            </a:r>
          </a:p>
        </p:txBody>
      </p:sp>
      <p:sp>
        <p:nvSpPr>
          <p:cNvPr id="9" name="Oval 8"/>
          <p:cNvSpPr/>
          <p:nvPr/>
        </p:nvSpPr>
        <p:spPr>
          <a:xfrm>
            <a:off x="3796145" y="4005118"/>
            <a:ext cx="249382" cy="193964"/>
          </a:xfrm>
          <a:prstGeom prst="ellipse">
            <a:avLst/>
          </a:prstGeom>
          <a:noFill/>
          <a:ln w="285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/>
          </a:p>
        </p:txBody>
      </p:sp>
      <p:sp>
        <p:nvSpPr>
          <p:cNvPr id="11" name="Oval 10"/>
          <p:cNvSpPr/>
          <p:nvPr/>
        </p:nvSpPr>
        <p:spPr>
          <a:xfrm>
            <a:off x="4073234" y="3626067"/>
            <a:ext cx="249382" cy="193964"/>
          </a:xfrm>
          <a:prstGeom prst="ellipse">
            <a:avLst/>
          </a:prstGeom>
          <a:noFill/>
          <a:ln w="285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/>
          </a:p>
        </p:txBody>
      </p:sp>
      <p:sp>
        <p:nvSpPr>
          <p:cNvPr id="10" name="TextBox 9"/>
          <p:cNvSpPr txBox="1"/>
          <p:nvPr/>
        </p:nvSpPr>
        <p:spPr>
          <a:xfrm>
            <a:off x="5504237" y="2213894"/>
            <a:ext cx="10668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2019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999047" y="2212888"/>
            <a:ext cx="10668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2002</a:t>
            </a:r>
          </a:p>
        </p:txBody>
      </p:sp>
    </p:spTree>
    <p:extLst>
      <p:ext uri="{BB962C8B-B14F-4D97-AF65-F5344CB8AC3E}">
        <p14:creationId xmlns:p14="http://schemas.microsoft.com/office/powerpoint/2010/main" val="36245973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Climate Change?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358" y="1576243"/>
            <a:ext cx="8136659" cy="8159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dirty="0">
                <a:solidFill>
                  <a:srgbClr val="005847"/>
                </a:solidFill>
              </a:rPr>
              <a:t>Glasshouse thrips </a:t>
            </a:r>
            <a:r>
              <a:rPr lang="en-GB" sz="2400" i="1" dirty="0">
                <a:solidFill>
                  <a:srgbClr val="005847"/>
                </a:solidFill>
              </a:rPr>
              <a:t>Heliothrips haemorrhoidalis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8358" y="2133502"/>
            <a:ext cx="4693920" cy="2863215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8561" y="2307789"/>
            <a:ext cx="3979976" cy="298498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48358" y="4984396"/>
            <a:ext cx="4957504" cy="4821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hangingPunct="0">
              <a:lnSpc>
                <a:spcPct val="150000"/>
              </a:lnSpc>
              <a:spcAft>
                <a:spcPts val="0"/>
              </a:spcAft>
            </a:pPr>
            <a:r>
              <a:rPr lang="en-GB" sz="900" dirty="0">
                <a:solidFill>
                  <a:srgbClr val="0058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Glasshouse thrips enquiries as a percentage of entomology enquiries received by RHS Gardening Advice (2008 to 2021).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75709" y="5818339"/>
            <a:ext cx="27339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58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Heat islands? </a:t>
            </a:r>
          </a:p>
        </p:txBody>
      </p:sp>
    </p:spTree>
    <p:extLst>
      <p:ext uri="{BB962C8B-B14F-4D97-AF65-F5344CB8AC3E}">
        <p14:creationId xmlns:p14="http://schemas.microsoft.com/office/powerpoint/2010/main" val="443751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Other effects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dirty="0">
                <a:solidFill>
                  <a:srgbClr val="005847"/>
                </a:solidFill>
              </a:rPr>
              <a:t>New arrivals – ‘introductions’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0936" y="2900744"/>
            <a:ext cx="4484082" cy="327621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43354" y="2490254"/>
            <a:ext cx="5979886" cy="392218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79077" y="2391771"/>
            <a:ext cx="4926107" cy="4294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752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3776113" y="5518950"/>
            <a:ext cx="18357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rgbClr val="0058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Caterpillar egg hatch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Other effects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011" y="1588539"/>
            <a:ext cx="8856287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dirty="0" err="1">
                <a:solidFill>
                  <a:srgbClr val="005847"/>
                </a:solidFill>
              </a:rPr>
              <a:t>Phenological</a:t>
            </a:r>
            <a:r>
              <a:rPr lang="en-GB" sz="2400" dirty="0">
                <a:solidFill>
                  <a:srgbClr val="005847"/>
                </a:solidFill>
              </a:rPr>
              <a:t>* mismatch – nesting birds </a:t>
            </a:r>
          </a:p>
          <a:p>
            <a:pPr marL="0" indent="0">
              <a:buNone/>
            </a:pPr>
            <a:endParaRPr lang="en-GB" sz="2400" dirty="0">
              <a:solidFill>
                <a:srgbClr val="005847"/>
              </a:solidFill>
            </a:endParaRPr>
          </a:p>
          <a:p>
            <a:pPr marL="0" indent="0">
              <a:buNone/>
            </a:pPr>
            <a:r>
              <a:rPr lang="en-GB" sz="2000" dirty="0">
                <a:solidFill>
                  <a:srgbClr val="005847"/>
                </a:solidFill>
              </a:rPr>
              <a:t>The synchrony of three things 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45323" y="3066473"/>
            <a:ext cx="2807018" cy="24495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71017" y="3066473"/>
            <a:ext cx="2131237" cy="24517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513" y="3066473"/>
            <a:ext cx="2716673" cy="241766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11512" y="6334780"/>
            <a:ext cx="872928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dirty="0" err="1">
                <a:solidFill>
                  <a:srgbClr val="00584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Pakanen</a:t>
            </a:r>
            <a:r>
              <a:rPr lang="en-GB" sz="1100" dirty="0">
                <a:solidFill>
                  <a:srgbClr val="00584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et al. 2016 Different Ultimate Factors Define Timing of Breeding in Two Related Species. </a:t>
            </a:r>
            <a:r>
              <a:rPr lang="en-GB" sz="1100" dirty="0" err="1">
                <a:solidFill>
                  <a:srgbClr val="00584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PLoS</a:t>
            </a:r>
            <a:r>
              <a:rPr lang="en-GB" sz="1100" dirty="0">
                <a:solidFill>
                  <a:srgbClr val="00584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ONE 11: </a:t>
            </a:r>
            <a:r>
              <a:rPr lang="en-GB" sz="1100" dirty="0" err="1">
                <a:solidFill>
                  <a:srgbClr val="00584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e0162643</a:t>
            </a:r>
            <a:r>
              <a:rPr lang="en-GB" sz="1100" dirty="0">
                <a:solidFill>
                  <a:srgbClr val="00584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 </a:t>
            </a:r>
            <a:r>
              <a:rPr lang="en-GB" sz="1100" dirty="0" err="1">
                <a:solidFill>
                  <a:srgbClr val="00584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doi:10.1371</a:t>
            </a:r>
            <a:r>
              <a:rPr lang="en-GB" sz="1100" dirty="0">
                <a:solidFill>
                  <a:srgbClr val="00584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/journal. </a:t>
            </a:r>
            <a:r>
              <a:rPr lang="en-GB" sz="1100" dirty="0" err="1">
                <a:solidFill>
                  <a:srgbClr val="00584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pone.0162643</a:t>
            </a:r>
            <a:endParaRPr lang="en-GB" sz="1100" dirty="0">
              <a:solidFill>
                <a:srgbClr val="005847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3461" y="2018477"/>
            <a:ext cx="8590741" cy="2862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GB" sz="1400" dirty="0">
                <a:solidFill>
                  <a:srgbClr val="0058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*Occurrence of cyclic and seasonal natural phenomena, in relation to climate and plant and animal life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28186" y="3066473"/>
            <a:ext cx="3824393" cy="300110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2" name="TextBox 11"/>
          <p:cNvSpPr txBox="1"/>
          <p:nvPr/>
        </p:nvSpPr>
        <p:spPr>
          <a:xfrm>
            <a:off x="757573" y="5484141"/>
            <a:ext cx="8418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rgbClr val="0058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Bud burst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067221" y="5561760"/>
            <a:ext cx="13388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rgbClr val="0058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Bird egg hatch</a:t>
            </a:r>
          </a:p>
        </p:txBody>
      </p:sp>
    </p:spTree>
    <p:extLst>
      <p:ext uri="{BB962C8B-B14F-4D97-AF65-F5344CB8AC3E}">
        <p14:creationId xmlns:p14="http://schemas.microsoft.com/office/powerpoint/2010/main" val="2351351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Other effects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2730" y="1671002"/>
            <a:ext cx="78867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dirty="0">
                <a:solidFill>
                  <a:srgbClr val="005847"/>
                </a:solidFill>
              </a:rPr>
              <a:t>Pollinator mismatch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1652" y="2176780"/>
            <a:ext cx="4775200" cy="3581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2730" y="5900024"/>
            <a:ext cx="5207516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GB" dirty="0">
                <a:solidFill>
                  <a:srgbClr val="0058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 affect very specialist – e.g. orchid pollinators</a:t>
            </a:r>
          </a:p>
        </p:txBody>
      </p:sp>
      <p:sp>
        <p:nvSpPr>
          <p:cNvPr id="6" name="Rectangle 5"/>
          <p:cNvSpPr/>
          <p:nvPr/>
        </p:nvSpPr>
        <p:spPr>
          <a:xfrm>
            <a:off x="250612" y="6411200"/>
            <a:ext cx="889338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dirty="0" err="1">
                <a:solidFill>
                  <a:srgbClr val="00584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Robbirt</a:t>
            </a:r>
            <a:r>
              <a:rPr lang="en-GB" sz="1100" dirty="0">
                <a:solidFill>
                  <a:srgbClr val="00584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GB" sz="1100" i="1" dirty="0">
                <a:solidFill>
                  <a:srgbClr val="00584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et al. </a:t>
            </a:r>
            <a:r>
              <a:rPr lang="en-GB" sz="1100" dirty="0">
                <a:solidFill>
                  <a:srgbClr val="00584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2014 Potential Disruption of Pollination in a Sexually Deceptive Orchid by Climatic Change </a:t>
            </a:r>
            <a:r>
              <a:rPr lang="en-GB" sz="1100" i="1" dirty="0">
                <a:solidFill>
                  <a:srgbClr val="00584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Current Biology</a:t>
            </a:r>
            <a:r>
              <a:rPr lang="en-GB" sz="1100" dirty="0">
                <a:solidFill>
                  <a:srgbClr val="00584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 24: </a:t>
            </a:r>
            <a:r>
              <a:rPr lang="en-GB" sz="1100" dirty="0" err="1">
                <a:solidFill>
                  <a:srgbClr val="00584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R1133-R1135</a:t>
            </a:r>
            <a:endParaRPr lang="en-GB" sz="1100" dirty="0">
              <a:solidFill>
                <a:srgbClr val="005847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34994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846" y="1825625"/>
            <a:ext cx="8339504" cy="34575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dirty="0">
                <a:solidFill>
                  <a:srgbClr val="005847"/>
                </a:solidFill>
              </a:rPr>
              <a:t>But – all the other insects and (garden) fauna?</a:t>
            </a:r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496456"/>
            <a:ext cx="1235769" cy="18527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5769" y="2496456"/>
            <a:ext cx="2832916" cy="18896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8684" y="2496456"/>
            <a:ext cx="2828405" cy="18896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48326" y="2496455"/>
            <a:ext cx="2281160" cy="18896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50524" y="4316188"/>
            <a:ext cx="1884562" cy="18634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75429" y="4305867"/>
            <a:ext cx="1906972" cy="187381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45967" y="4316188"/>
            <a:ext cx="2185753" cy="186349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47543" y="4325507"/>
            <a:ext cx="2496457" cy="185417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4755" y="4274312"/>
            <a:ext cx="1596571" cy="1911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525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136" y="1963524"/>
            <a:ext cx="6086409" cy="5032375"/>
          </a:xfrm>
        </p:spPr>
        <p:txBody>
          <a:bodyPr>
            <a:normAutofit/>
          </a:bodyPr>
          <a:lstStyle/>
          <a:p>
            <a:r>
              <a:rPr lang="en-GB" sz="2000" dirty="0">
                <a:solidFill>
                  <a:srgbClr val="005847"/>
                </a:solidFill>
              </a:rPr>
              <a:t>Moving north and higher altitude</a:t>
            </a:r>
          </a:p>
          <a:p>
            <a:r>
              <a:rPr lang="en-GB" sz="2000" dirty="0">
                <a:solidFill>
                  <a:srgbClr val="005847"/>
                </a:solidFill>
              </a:rPr>
              <a:t>Earlier activity</a:t>
            </a:r>
          </a:p>
          <a:p>
            <a:r>
              <a:rPr lang="en-GB" sz="2000" dirty="0">
                <a:solidFill>
                  <a:srgbClr val="005847"/>
                </a:solidFill>
              </a:rPr>
              <a:t>Extremes</a:t>
            </a:r>
          </a:p>
          <a:p>
            <a:r>
              <a:rPr lang="en-GB" sz="2000" dirty="0">
                <a:solidFill>
                  <a:srgbClr val="005847"/>
                </a:solidFill>
              </a:rPr>
              <a:t>Habitat fragmentation  </a:t>
            </a:r>
          </a:p>
          <a:p>
            <a:r>
              <a:rPr lang="en-GB" sz="2000" dirty="0">
                <a:solidFill>
                  <a:srgbClr val="005847"/>
                </a:solidFill>
              </a:rPr>
              <a:t>Changes in biology - including phenology (mismatches) and host range shifts</a:t>
            </a:r>
          </a:p>
          <a:p>
            <a:r>
              <a:rPr lang="en-GB" sz="2000" dirty="0">
                <a:solidFill>
                  <a:srgbClr val="005847"/>
                </a:solidFill>
              </a:rPr>
              <a:t>Generalists may become more common, lower ecological resilience</a:t>
            </a:r>
          </a:p>
          <a:p>
            <a:r>
              <a:rPr lang="en-GB" sz="2000" b="1" dirty="0">
                <a:solidFill>
                  <a:srgbClr val="005847"/>
                </a:solidFill>
              </a:rPr>
              <a:t>Long term effects of climate change negative and yet to kick in!  </a:t>
            </a:r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3709" y="2031934"/>
            <a:ext cx="2694378" cy="3592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8717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2144" y="1825625"/>
            <a:ext cx="8706897" cy="50323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b="1" dirty="0">
                <a:solidFill>
                  <a:srgbClr val="005847"/>
                </a:solidFill>
              </a:rPr>
              <a:t>Effects of climate change yet to be realised!</a:t>
            </a:r>
          </a:p>
          <a:p>
            <a:pPr marL="0" indent="0">
              <a:buNone/>
            </a:pPr>
            <a:endParaRPr lang="en-GB" sz="2000" dirty="0">
              <a:solidFill>
                <a:srgbClr val="005847"/>
              </a:solidFill>
            </a:endParaRPr>
          </a:p>
          <a:p>
            <a:pPr marL="0" indent="0">
              <a:buNone/>
            </a:pPr>
            <a:r>
              <a:rPr lang="en-GB" sz="2000" dirty="0">
                <a:solidFill>
                  <a:srgbClr val="005847"/>
                </a:solidFill>
              </a:rPr>
              <a:t>Chris Thomas </a:t>
            </a:r>
            <a:r>
              <a:rPr lang="en-GB" sz="2000" dirty="0" err="1">
                <a:solidFill>
                  <a:srgbClr val="005847"/>
                </a:solidFill>
              </a:rPr>
              <a:t>FRES</a:t>
            </a:r>
            <a:endParaRPr lang="en-GB" sz="2000" dirty="0">
              <a:solidFill>
                <a:srgbClr val="005847"/>
              </a:solidFill>
            </a:endParaRPr>
          </a:p>
          <a:p>
            <a:pPr marL="0" indent="0">
              <a:buNone/>
            </a:pPr>
            <a:endParaRPr lang="en-GB" sz="2000" dirty="0">
              <a:solidFill>
                <a:srgbClr val="005847"/>
              </a:solidFill>
            </a:endParaRPr>
          </a:p>
          <a:p>
            <a:pPr marL="0" indent="0">
              <a:buNone/>
            </a:pPr>
            <a:r>
              <a:rPr lang="en-GB" sz="2000" dirty="0">
                <a:solidFill>
                  <a:srgbClr val="005847"/>
                </a:solidFill>
              </a:rPr>
              <a:t>“</a:t>
            </a:r>
            <a:r>
              <a:rPr lang="en-GB" sz="2000" i="1" dirty="0">
                <a:solidFill>
                  <a:srgbClr val="005847"/>
                </a:solidFill>
              </a:rPr>
              <a:t>If the current rate of change keeps up, it will suffice to rearrange every biological community on earth within a couple of centuries. Fundamental biological change is taking place, yet we hardly mention it</a:t>
            </a:r>
            <a:r>
              <a:rPr lang="en-GB" sz="2000" dirty="0">
                <a:solidFill>
                  <a:srgbClr val="005847"/>
                </a:solidFill>
              </a:rPr>
              <a:t>.”</a:t>
            </a:r>
          </a:p>
          <a:p>
            <a:pPr marL="0" indent="0">
              <a:buNone/>
            </a:pPr>
            <a:r>
              <a:rPr lang="en-GB" sz="1100" dirty="0">
                <a:solidFill>
                  <a:srgbClr val="005847"/>
                </a:solidFill>
                <a:ea typeface="+mj-ea"/>
              </a:rPr>
              <a:t>In </a:t>
            </a:r>
            <a:r>
              <a:rPr lang="en-GB" sz="1100" dirty="0" err="1">
                <a:solidFill>
                  <a:srgbClr val="005847"/>
                </a:solidFill>
                <a:ea typeface="+mj-ea"/>
              </a:rPr>
              <a:t>Beebee</a:t>
            </a:r>
            <a:r>
              <a:rPr lang="en-GB" sz="1100" dirty="0">
                <a:solidFill>
                  <a:srgbClr val="005847"/>
                </a:solidFill>
                <a:ea typeface="+mj-ea"/>
              </a:rPr>
              <a:t> 2018.  Climate Change and British Wildlife </a:t>
            </a:r>
          </a:p>
          <a:p>
            <a:pPr marL="0" indent="0">
              <a:buNone/>
            </a:pPr>
            <a:endParaRPr lang="en-GB" dirty="0">
              <a:solidFill>
                <a:srgbClr val="FF0000"/>
              </a:solidFill>
            </a:endParaRPr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67449" y="1536064"/>
            <a:ext cx="1961592" cy="18607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61561" y="4386791"/>
            <a:ext cx="2316480" cy="225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2342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3600" dirty="0">
                <a:solidFill>
                  <a:srgbClr val="005847"/>
                </a:solidFill>
                <a:ea typeface="+mj-ea"/>
              </a:rPr>
              <a:t>We don’t know much! </a:t>
            </a:r>
          </a:p>
          <a:p>
            <a:endParaRPr lang="en-GB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en-GB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353732" y="84668"/>
            <a:ext cx="6161618" cy="127000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00584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dirty="0"/>
              <a:t>Invertebrate declines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4490" y="2082017"/>
            <a:ext cx="5280310" cy="466711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8650" y="2976712"/>
            <a:ext cx="7253709" cy="1196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473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Thank you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 err="1"/>
              <a:t>P256</a:t>
            </a:r>
            <a:r>
              <a:rPr lang="en-GB" dirty="0"/>
              <a:t> </a:t>
            </a:r>
            <a:r>
              <a:rPr lang="en-GB" dirty="0" err="1"/>
              <a:t>Beebee</a:t>
            </a:r>
            <a:r>
              <a:rPr lang="en-GB" dirty="0"/>
              <a:t> Chris T quotes</a:t>
            </a:r>
          </a:p>
          <a:p>
            <a:pPr marL="0" indent="0">
              <a:buNone/>
            </a:pPr>
            <a:r>
              <a:rPr lang="en-GB" dirty="0" err="1"/>
              <a:t>P279</a:t>
            </a:r>
            <a:r>
              <a:rPr lang="en-GB" dirty="0"/>
              <a:t> </a:t>
            </a:r>
            <a:r>
              <a:rPr lang="en-GB" dirty="0" err="1"/>
              <a:t>Beebee</a:t>
            </a:r>
            <a:r>
              <a:rPr lang="en-GB" dirty="0"/>
              <a:t> models</a:t>
            </a:r>
          </a:p>
          <a:p>
            <a:pPr marL="0" indent="0">
              <a:buNone/>
            </a:pPr>
            <a:r>
              <a:rPr lang="en-GB" dirty="0" err="1"/>
              <a:t>P325</a:t>
            </a:r>
            <a:r>
              <a:rPr lang="en-GB" dirty="0"/>
              <a:t> </a:t>
            </a:r>
            <a:r>
              <a:rPr lang="en-GB" dirty="0" err="1"/>
              <a:t>Beebee</a:t>
            </a:r>
            <a:endParaRPr lang="en-GB" dirty="0"/>
          </a:p>
          <a:p>
            <a:pPr marL="0" indent="0">
              <a:buNone/>
            </a:pPr>
            <a:r>
              <a:rPr lang="en-GB" dirty="0"/>
              <a:t>Aphids</a:t>
            </a:r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54668"/>
            <a:ext cx="9144000" cy="5552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8266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3600" dirty="0">
                <a:solidFill>
                  <a:srgbClr val="005847"/>
                </a:solidFill>
                <a:ea typeface="+mj-ea"/>
              </a:rPr>
              <a:t>We don’t know much! </a:t>
            </a:r>
          </a:p>
          <a:p>
            <a:endParaRPr lang="en-GB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en-GB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353732" y="84668"/>
            <a:ext cx="6161618" cy="127000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00584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dirty="0"/>
              <a:t>Invertebrate declines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4490" y="2082017"/>
            <a:ext cx="5280310" cy="466711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8650" y="2976712"/>
            <a:ext cx="7253709" cy="119645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l="25500" t="12519" r="27000" b="13408"/>
          <a:stretch/>
        </p:blipFill>
        <p:spPr>
          <a:xfrm>
            <a:off x="1168305" y="1507302"/>
            <a:ext cx="5686303" cy="4987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5574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3600" dirty="0">
                <a:solidFill>
                  <a:srgbClr val="005847"/>
                </a:solidFill>
                <a:ea typeface="+mj-ea"/>
              </a:rPr>
              <a:t>We don’t know much! </a:t>
            </a:r>
          </a:p>
          <a:p>
            <a:endParaRPr lang="en-GB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en-GB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353732" y="84668"/>
            <a:ext cx="6161618" cy="127000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00584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dirty="0"/>
              <a:t>Invertebrate declines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4490" y="2082017"/>
            <a:ext cx="5280310" cy="466711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8650" y="2976712"/>
            <a:ext cx="7253709" cy="119645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l="25500" t="12519" r="27000" b="13408"/>
          <a:stretch/>
        </p:blipFill>
        <p:spPr>
          <a:xfrm>
            <a:off x="1168305" y="1507302"/>
            <a:ext cx="5686303" cy="49879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829"/>
          <a:stretch/>
        </p:blipFill>
        <p:spPr>
          <a:xfrm>
            <a:off x="811119" y="2024984"/>
            <a:ext cx="6879395" cy="427890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062" t="37074" r="26078" b="42703"/>
          <a:stretch/>
        </p:blipFill>
        <p:spPr>
          <a:xfrm>
            <a:off x="1958859" y="3278311"/>
            <a:ext cx="5529870" cy="1365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4760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3600" dirty="0">
                <a:solidFill>
                  <a:srgbClr val="005847"/>
                </a:solidFill>
                <a:ea typeface="+mj-ea"/>
              </a:rPr>
              <a:t>We don’t know much! </a:t>
            </a:r>
          </a:p>
          <a:p>
            <a:endParaRPr lang="en-GB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en-GB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353732" y="84668"/>
            <a:ext cx="6161618" cy="127000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00584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dirty="0"/>
              <a:t>Invertebrate declines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4490" y="2082017"/>
            <a:ext cx="5280310" cy="466711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8650" y="2976712"/>
            <a:ext cx="7253709" cy="11964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829"/>
          <a:stretch/>
        </p:blipFill>
        <p:spPr>
          <a:xfrm>
            <a:off x="1749992" y="2579098"/>
            <a:ext cx="6879395" cy="427890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/>
          <a:srcRect l="25500" t="12519" r="27000" b="13408"/>
          <a:stretch/>
        </p:blipFill>
        <p:spPr>
          <a:xfrm>
            <a:off x="1168305" y="1507302"/>
            <a:ext cx="5686303" cy="49879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198"/>
          <a:stretch/>
        </p:blipFill>
        <p:spPr>
          <a:xfrm>
            <a:off x="1889893" y="1721361"/>
            <a:ext cx="5111509" cy="5217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1028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7623" y="0"/>
            <a:ext cx="6161618" cy="1270000"/>
          </a:xfrm>
        </p:spPr>
        <p:txBody>
          <a:bodyPr/>
          <a:lstStyle/>
          <a:p>
            <a:r>
              <a:rPr lang="en-GB" dirty="0"/>
              <a:t>Invertebrate declines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2803" y="659758"/>
            <a:ext cx="8030969" cy="2375682"/>
          </a:xfrm>
        </p:spPr>
        <p:txBody>
          <a:bodyPr>
            <a:normAutofit/>
          </a:bodyPr>
          <a:lstStyle/>
          <a:p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sz="3200" dirty="0">
                <a:solidFill>
                  <a:srgbClr val="005847"/>
                </a:solidFill>
                <a:ea typeface="+mj-ea"/>
              </a:rPr>
              <a:t>Habitat loss/ land use change including </a:t>
            </a:r>
          </a:p>
          <a:p>
            <a:pPr marL="0" indent="0">
              <a:buNone/>
            </a:pPr>
            <a:r>
              <a:rPr lang="en-GB" sz="3200" dirty="0">
                <a:solidFill>
                  <a:srgbClr val="005847"/>
                </a:solidFill>
                <a:ea typeface="+mj-ea"/>
              </a:rPr>
              <a:t>agricultural intensification/ pesticides</a:t>
            </a:r>
          </a:p>
          <a:p>
            <a:pPr marL="571500" indent="-571500">
              <a:buFont typeface="+mj-lt"/>
              <a:buAutoNum type="romanUcPeriod"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</p:txBody>
      </p:sp>
      <p:pic>
        <p:nvPicPr>
          <p:cNvPr id="1026" name="Picture 2" descr="https://upload.wikimedia.org/wikipedia/commons/3/33/Holzstaemm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1673" y="3259861"/>
            <a:ext cx="3546763" cy="2660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ummer, industry, agriculture, tractor, harvest, field, machine, work, wheat, drone, aerial, vehicle, soil, grass family, grass, farm, landscape, race track, asphal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74679" y="3259861"/>
            <a:ext cx="4862116" cy="2734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7220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Invertebrate declines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6140" y="1640897"/>
            <a:ext cx="78867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3200" dirty="0">
                <a:solidFill>
                  <a:srgbClr val="005847"/>
                </a:solidFill>
                <a:ea typeface="+mj-ea"/>
              </a:rPr>
              <a:t>‘Invasive’ species 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488" y="2580640"/>
            <a:ext cx="4930432" cy="36978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6327" y="1766404"/>
            <a:ext cx="3011920" cy="4515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6904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Invertebrate declines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6140" y="1640897"/>
            <a:ext cx="78867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3200" dirty="0">
                <a:solidFill>
                  <a:srgbClr val="005847"/>
                </a:solidFill>
                <a:ea typeface="+mj-ea"/>
              </a:rPr>
              <a:t>Pollution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18708" y="2324188"/>
            <a:ext cx="3907082" cy="381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9083" t="9557" r="19999" b="6000"/>
          <a:stretch/>
        </p:blipFill>
        <p:spPr>
          <a:xfrm>
            <a:off x="240301" y="2408207"/>
            <a:ext cx="4778407" cy="3725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785819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Custom 1">
      <a:dk1>
        <a:srgbClr val="00584A"/>
      </a:dk1>
      <a:lt1>
        <a:sysClr val="window" lastClr="FFFFFF"/>
      </a:lt1>
      <a:dk2>
        <a:srgbClr val="C0D4A4"/>
      </a:dk2>
      <a:lt2>
        <a:srgbClr val="B2BFB8"/>
      </a:lt2>
      <a:accent1>
        <a:srgbClr val="00584A"/>
      </a:accent1>
      <a:accent2>
        <a:srgbClr val="F0145A"/>
      </a:accent2>
      <a:accent3>
        <a:srgbClr val="F5821E"/>
      </a:accent3>
      <a:accent4>
        <a:srgbClr val="463291"/>
      </a:accent4>
      <a:accent5>
        <a:srgbClr val="6FAEAD"/>
      </a:accent5>
      <a:accent6>
        <a:srgbClr val="8983B8"/>
      </a:accent6>
      <a:hlink>
        <a:srgbClr val="40AFFF"/>
      </a:hlink>
      <a:folHlink>
        <a:srgbClr val="0070C0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C3700B1CDDACC44A243EB7767F41C25" ma:contentTypeVersion="15" ma:contentTypeDescription="Create a new document." ma:contentTypeScope="" ma:versionID="6b0f48841ea609069b8dee084e5c8391">
  <xsd:schema xmlns:xsd="http://www.w3.org/2001/XMLSchema" xmlns:xs="http://www.w3.org/2001/XMLSchema" xmlns:p="http://schemas.microsoft.com/office/2006/metadata/properties" xmlns:ns1="http://schemas.microsoft.com/sharepoint/v3" xmlns:ns2="7852cd45-d928-4520-b405-b0dca5e2de77" xmlns:ns3="140d3cc9-4e80-48f5-878a-6eba01bac1cd" targetNamespace="http://schemas.microsoft.com/office/2006/metadata/properties" ma:root="true" ma:fieldsID="76a1fbc797e8b826178d35df71e06012" ns1:_="" ns2:_="" ns3:_="">
    <xsd:import namespace="http://schemas.microsoft.com/sharepoint/v3"/>
    <xsd:import namespace="7852cd45-d928-4520-b405-b0dca5e2de77"/>
    <xsd:import namespace="140d3cc9-4e80-48f5-878a-6eba01bac1c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1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2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852cd45-d928-4520-b405-b0dca5e2de7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40d3cc9-4e80-48f5-878a-6eba01bac1cd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6A3B0E2-5700-4B81-A904-A62B7607ABC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852cd45-d928-4520-b405-b0dca5e2de77"/>
    <ds:schemaRef ds:uri="140d3cc9-4e80-48f5-878a-6eba01bac1c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CB86500-5F4F-40B9-973D-FD62D9A32DAC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customXml/itemProps3.xml><?xml version="1.0" encoding="utf-8"?>
<ds:datastoreItem xmlns:ds="http://schemas.openxmlformats.org/officeDocument/2006/customXml" ds:itemID="{0C6FCD9C-DB00-4381-8AD3-36787AC74DA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4163</TotalTime>
  <Words>792</Words>
  <Application>Microsoft Office PowerPoint</Application>
  <PresentationFormat>On-screen Show (4:3)</PresentationFormat>
  <Paragraphs>146</Paragraphs>
  <Slides>30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Arial</vt:lpstr>
      <vt:lpstr>Calibri</vt:lpstr>
      <vt:lpstr>inherit</vt:lpstr>
      <vt:lpstr>1_Office Theme</vt:lpstr>
      <vt:lpstr>Office Theme</vt:lpstr>
      <vt:lpstr>PowerPoint Presentation</vt:lpstr>
      <vt:lpstr>Outline</vt:lpstr>
      <vt:lpstr>PowerPoint Presentation</vt:lpstr>
      <vt:lpstr>PowerPoint Presentation</vt:lpstr>
      <vt:lpstr>PowerPoint Presentation</vt:lpstr>
      <vt:lpstr>PowerPoint Presentation</vt:lpstr>
      <vt:lpstr>Invertebrate declines</vt:lpstr>
      <vt:lpstr>Invertebrate declines</vt:lpstr>
      <vt:lpstr>Invertebrate declines</vt:lpstr>
      <vt:lpstr>Climate Change: What is happening?</vt:lpstr>
      <vt:lpstr>What is happening?</vt:lpstr>
      <vt:lpstr>What is happening?</vt:lpstr>
      <vt:lpstr>What is happening?</vt:lpstr>
      <vt:lpstr>What is happening?</vt:lpstr>
      <vt:lpstr>What is happening?</vt:lpstr>
      <vt:lpstr>What is happening?</vt:lpstr>
      <vt:lpstr>What is happening?</vt:lpstr>
      <vt:lpstr>What is happening? </vt:lpstr>
      <vt:lpstr>What is happening? </vt:lpstr>
      <vt:lpstr>What is happening? </vt:lpstr>
      <vt:lpstr>Climate change? </vt:lpstr>
      <vt:lpstr>Climate change? </vt:lpstr>
      <vt:lpstr>Climate Change? </vt:lpstr>
      <vt:lpstr>Other effects</vt:lpstr>
      <vt:lpstr>Other effects</vt:lpstr>
      <vt:lpstr>Other effects </vt:lpstr>
      <vt:lpstr>Summary</vt:lpstr>
      <vt:lpstr>Summary</vt:lpstr>
      <vt:lpstr>Summary</vt:lpstr>
      <vt:lpstr>Thank you </vt:lpstr>
    </vt:vector>
  </TitlesOfParts>
  <Company>Royal Horticultural Society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Alice Nutbrown</dc:creator>
  <cp:lastModifiedBy>Catherine Bicknell</cp:lastModifiedBy>
  <cp:revision>186</cp:revision>
  <cp:lastPrinted>2017-11-28T17:20:41Z</cp:lastPrinted>
  <dcterms:created xsi:type="dcterms:W3CDTF">2015-10-16T10:53:53Z</dcterms:created>
  <dcterms:modified xsi:type="dcterms:W3CDTF">2022-03-26T09:35:36Z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0x010100AC3700B1CDDACC44A243EB7767F41C25</vt:lpwstr>
  </property>
</Properties>
</file>